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9599676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27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tlas.archmetals.com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322832"/>
            <a:ext cx="6858000" cy="231775"/>
          </a:xfrm>
          <a:prstGeom prst="rect">
            <a:avLst/>
          </a:prstGeom>
          <a:solidFill>
            <a:srgbClr val="E36C09"/>
          </a:solidFill>
        </p:spPr>
        <p:txBody>
          <a:bodyPr vert="horz" wrap="square" lIns="0" tIns="43180" rIns="0" bIns="0" rtlCol="0">
            <a:spAutoFit/>
          </a:bodyPr>
          <a:lstStyle/>
          <a:p>
            <a:pPr marL="2211705">
              <a:lnSpc>
                <a:spcPct val="100000"/>
              </a:lnSpc>
              <a:spcBef>
                <a:spcPts val="34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200" b="1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b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b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5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2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2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6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2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195" y="1697227"/>
            <a:ext cx="13417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CUSTOMER</a:t>
            </a:r>
            <a:r>
              <a:rPr sz="800" b="1" spc="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INFORMATION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195" y="1963927"/>
            <a:ext cx="44348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21505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CUSTOMER</a:t>
            </a:r>
            <a:r>
              <a:rPr sz="800" spc="4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195" y="2230323"/>
            <a:ext cx="442722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88845" algn="l"/>
                <a:tab pos="4413885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CONTACT</a:t>
            </a:r>
            <a:r>
              <a:rPr sz="800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r>
              <a:rPr sz="800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EMAIL</a:t>
            </a:r>
            <a:r>
              <a:rPr sz="800" spc="49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195" y="2497582"/>
            <a:ext cx="44164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3770" algn="l"/>
                <a:tab pos="4403090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PHONE</a:t>
            </a:r>
            <a:r>
              <a:rPr sz="800" spc="4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r>
              <a:rPr sz="800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FAX</a:t>
            </a:r>
            <a:r>
              <a:rPr sz="800" spc="49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195" y="2764282"/>
            <a:ext cx="44621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810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ADDRESS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195" y="3030982"/>
            <a:ext cx="44519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5900" algn="l"/>
                <a:tab pos="3515995" algn="l"/>
                <a:tab pos="4438015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CITY</a:t>
            </a:r>
            <a:r>
              <a:rPr sz="800" spc="459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r>
              <a:rPr sz="800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STATE</a:t>
            </a:r>
            <a:r>
              <a:rPr sz="800" spc="4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ZIP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3470147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27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16753" y="1948942"/>
            <a:ext cx="23355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22195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DATE</a:t>
            </a:r>
            <a:r>
              <a:rPr sz="800" spc="204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16753" y="2215642"/>
            <a:ext cx="231902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05685" algn="l"/>
              </a:tabLst>
            </a:pPr>
            <a:r>
              <a:rPr sz="800" spc="-25" dirty="0">
                <a:solidFill>
                  <a:srgbClr val="221F1F"/>
                </a:solidFill>
                <a:latin typeface="Arial"/>
                <a:cs typeface="Arial"/>
              </a:rPr>
              <a:t>CUSTOMER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 PO.</a:t>
            </a:r>
            <a:r>
              <a:rPr sz="800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16753" y="2482342"/>
            <a:ext cx="23234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0130" algn="l"/>
              </a:tabLst>
            </a:pP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JOB NAME</a:t>
            </a:r>
            <a:r>
              <a:rPr sz="800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753" y="2749042"/>
            <a:ext cx="23355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22195" algn="l"/>
              </a:tabLst>
            </a:pPr>
            <a:r>
              <a:rPr sz="800" spc="-40" dirty="0">
                <a:solidFill>
                  <a:srgbClr val="221F1F"/>
                </a:solidFill>
                <a:latin typeface="Arial"/>
                <a:cs typeface="Arial"/>
              </a:rPr>
              <a:t>PREPARED</a:t>
            </a:r>
            <a:r>
              <a:rPr sz="800" spc="-7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BY</a:t>
            </a:r>
            <a:r>
              <a:rPr sz="800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8912" y="1054608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6350">
            <a:solidFill>
              <a:srgbClr val="0043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3550" y="838961"/>
            <a:ext cx="5945505" cy="40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4835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ahoma"/>
                <a:cs typeface="Tahoma"/>
              </a:rPr>
              <a:t>ST</a:t>
            </a:r>
            <a:r>
              <a:rPr sz="800" spc="6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O</a:t>
            </a:r>
            <a:r>
              <a:rPr sz="800" spc="-7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R</a:t>
            </a:r>
            <a:r>
              <a:rPr sz="800" spc="-6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E</a:t>
            </a:r>
            <a:r>
              <a:rPr sz="800" spc="-6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F</a:t>
            </a:r>
            <a:r>
              <a:rPr sz="800" spc="-7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R</a:t>
            </a:r>
            <a:r>
              <a:rPr sz="800" spc="7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O</a:t>
            </a:r>
            <a:r>
              <a:rPr sz="800" spc="-7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N</a:t>
            </a:r>
            <a:r>
              <a:rPr sz="800" spc="-7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</a:t>
            </a:r>
            <a:r>
              <a:rPr sz="800" spc="10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S</a:t>
            </a:r>
            <a:r>
              <a:rPr sz="800" spc="36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&amp;</a:t>
            </a:r>
            <a:r>
              <a:rPr sz="800" spc="35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E</a:t>
            </a:r>
            <a:r>
              <a:rPr sz="800" spc="-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N</a:t>
            </a:r>
            <a:r>
              <a:rPr sz="800" spc="-4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</a:t>
            </a:r>
            <a:r>
              <a:rPr sz="800" spc="-4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R</a:t>
            </a:r>
            <a:r>
              <a:rPr sz="800" spc="-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A</a:t>
            </a:r>
            <a:r>
              <a:rPr sz="800" spc="-5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N</a:t>
            </a:r>
            <a:r>
              <a:rPr sz="800" spc="-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C</a:t>
            </a:r>
            <a:r>
              <a:rPr sz="800" spc="-5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E</a:t>
            </a:r>
            <a:r>
              <a:rPr sz="800" spc="145" dirty="0">
                <a:latin typeface="Tahoma"/>
                <a:cs typeface="Tahoma"/>
              </a:rPr>
              <a:t>  </a:t>
            </a:r>
            <a:r>
              <a:rPr sz="800" dirty="0">
                <a:latin typeface="Tahoma"/>
                <a:cs typeface="Tahoma"/>
              </a:rPr>
              <a:t>S</a:t>
            </a:r>
            <a:r>
              <a:rPr sz="800" spc="-8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Y</a:t>
            </a:r>
            <a:r>
              <a:rPr sz="800" spc="-8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S</a:t>
            </a:r>
            <a:r>
              <a:rPr sz="800" spc="-7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T</a:t>
            </a:r>
            <a:r>
              <a:rPr sz="800" spc="-7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E</a:t>
            </a:r>
            <a:r>
              <a:rPr sz="800" spc="-6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M</a:t>
            </a:r>
            <a:r>
              <a:rPr sz="800" spc="85" dirty="0">
                <a:latin typeface="Tahoma"/>
                <a:cs typeface="Tahoma"/>
              </a:rPr>
              <a:t> </a:t>
            </a:r>
            <a:r>
              <a:rPr sz="800" spc="-50" dirty="0">
                <a:latin typeface="Tahoma"/>
                <a:cs typeface="Tahoma"/>
              </a:rPr>
              <a:t>S</a:t>
            </a:r>
            <a:endParaRPr sz="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2019300" algn="l"/>
              </a:tabLst>
            </a:pPr>
            <a:r>
              <a:rPr sz="750" b="1" dirty="0">
                <a:solidFill>
                  <a:srgbClr val="221F1F"/>
                </a:solidFill>
                <a:latin typeface="Arial"/>
                <a:cs typeface="Arial"/>
              </a:rPr>
              <a:t>ATLAS</a:t>
            </a:r>
            <a:r>
              <a:rPr sz="750" b="1" spc="7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21F1F"/>
                </a:solidFill>
                <a:latin typeface="Arial"/>
                <a:cs typeface="Arial"/>
              </a:rPr>
              <a:t>ARCHITECTURAL</a:t>
            </a:r>
            <a:r>
              <a:rPr sz="750" b="1" spc="6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750" b="1" spc="-10" dirty="0">
                <a:solidFill>
                  <a:srgbClr val="221F1F"/>
                </a:solidFill>
                <a:latin typeface="Arial"/>
                <a:cs typeface="Arial"/>
              </a:rPr>
              <a:t>METALS,INC.</a:t>
            </a:r>
            <a:r>
              <a:rPr sz="750" b="1" dirty="0">
                <a:solidFill>
                  <a:srgbClr val="221F1F"/>
                </a:solidFill>
                <a:latin typeface="Arial"/>
                <a:cs typeface="Arial"/>
              </a:rPr>
              <a:t>	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11940</a:t>
            </a:r>
            <a:r>
              <a:rPr sz="1125" spc="127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|</a:t>
            </a:r>
            <a:r>
              <a:rPr sz="1125" spc="75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BRITTMOORE</a:t>
            </a:r>
            <a:r>
              <a:rPr sz="1125" spc="22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PARK</a:t>
            </a:r>
            <a:r>
              <a:rPr sz="1125" spc="22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DR.Toll</a:t>
            </a:r>
            <a:r>
              <a:rPr sz="1125" spc="419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|</a:t>
            </a:r>
            <a:r>
              <a:rPr sz="1125" spc="89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PH:</a:t>
            </a:r>
            <a:r>
              <a:rPr sz="1125" spc="60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aseline="3703" dirty="0">
                <a:solidFill>
                  <a:srgbClr val="221F1F"/>
                </a:solidFill>
                <a:latin typeface="Arial"/>
                <a:cs typeface="Arial"/>
              </a:rPr>
              <a:t>(713)</a:t>
            </a:r>
            <a:r>
              <a:rPr sz="1125" spc="44" baseline="3703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125" b="1" spc="-15" baseline="3703" dirty="0">
                <a:solidFill>
                  <a:srgbClr val="221F1F"/>
                </a:solidFill>
                <a:latin typeface="Arial"/>
                <a:cs typeface="Arial"/>
              </a:rPr>
              <a:t>869-</a:t>
            </a:r>
            <a:r>
              <a:rPr sz="1125" b="1" baseline="3703" dirty="0">
                <a:solidFill>
                  <a:srgbClr val="221F1F"/>
                </a:solidFill>
                <a:latin typeface="Arial"/>
                <a:cs typeface="Arial"/>
              </a:rPr>
              <a:t>9551</a:t>
            </a:r>
            <a:r>
              <a:rPr sz="1125" b="1" spc="240" baseline="3703" dirty="0">
                <a:solidFill>
                  <a:srgbClr val="221F1F"/>
                </a:solidFill>
                <a:latin typeface="Arial"/>
                <a:cs typeface="Arial"/>
              </a:rPr>
              <a:t>  </a:t>
            </a:r>
            <a:r>
              <a:rPr sz="1125" b="1" u="sng" spc="-15" baseline="3703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  <a:hlinkClick r:id="rId2"/>
              </a:rPr>
              <a:t>www.atlasarchmetals.com</a:t>
            </a:r>
            <a:endParaRPr sz="1125" baseline="3703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73751" y="3784248"/>
            <a:ext cx="2031364" cy="29146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ct val="118300"/>
              </a:lnSpc>
              <a:spcBef>
                <a:spcPts val="160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HINGE</a:t>
            </a:r>
            <a:r>
              <a:rPr sz="8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spc="-20" dirty="0">
                <a:solidFill>
                  <a:srgbClr val="221F1F"/>
                </a:solidFill>
                <a:latin typeface="Arial"/>
                <a:cs typeface="Arial"/>
              </a:rPr>
              <a:t>(NOTE:</a:t>
            </a:r>
            <a:r>
              <a:rPr sz="600" b="1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Doors</a:t>
            </a:r>
            <a:r>
              <a:rPr sz="6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over</a:t>
            </a:r>
            <a:r>
              <a:rPr sz="600" b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96"</a:t>
            </a:r>
            <a:r>
              <a:rPr sz="6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tall</a:t>
            </a:r>
            <a:r>
              <a:rPr sz="6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require 1</a:t>
            </a:r>
            <a:r>
              <a:rPr sz="6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spc="-10" dirty="0">
                <a:solidFill>
                  <a:srgbClr val="221F1F"/>
                </a:solidFill>
                <a:latin typeface="Arial"/>
                <a:cs typeface="Arial"/>
              </a:rPr>
              <a:t>additional</a:t>
            </a:r>
            <a:r>
              <a:rPr sz="600" b="1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spc="-10" dirty="0">
                <a:solidFill>
                  <a:srgbClr val="221F1F"/>
                </a:solidFill>
                <a:latin typeface="Arial"/>
                <a:cs typeface="Arial"/>
              </a:rPr>
              <a:t>Hinge.</a:t>
            </a:r>
            <a:r>
              <a:rPr sz="600" b="1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Doors</a:t>
            </a:r>
            <a:r>
              <a:rPr sz="6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over 108"</a:t>
            </a:r>
            <a:r>
              <a:rPr sz="6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tall</a:t>
            </a:r>
            <a:r>
              <a:rPr sz="600" b="1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dirty="0">
                <a:solidFill>
                  <a:srgbClr val="221F1F"/>
                </a:solidFill>
                <a:latin typeface="Arial"/>
                <a:cs typeface="Arial"/>
              </a:rPr>
              <a:t>require 2</a:t>
            </a:r>
            <a:r>
              <a:rPr sz="600" b="1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spc="-10" dirty="0">
                <a:solidFill>
                  <a:srgbClr val="221F1F"/>
                </a:solidFill>
                <a:latin typeface="Arial"/>
                <a:cs typeface="Arial"/>
              </a:rPr>
              <a:t>additional</a:t>
            </a:r>
            <a:r>
              <a:rPr sz="600" b="1" spc="-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600" b="1" spc="-10" dirty="0">
                <a:solidFill>
                  <a:srgbClr val="221F1F"/>
                </a:solidFill>
                <a:latin typeface="Arial"/>
                <a:cs typeface="Arial"/>
              </a:rPr>
              <a:t>hinges.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71871" y="4078452"/>
            <a:ext cx="1794510" cy="10661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850" spc="-35" dirty="0">
                <a:solidFill>
                  <a:srgbClr val="221F1F"/>
                </a:solidFill>
                <a:latin typeface="Arial"/>
                <a:cs typeface="Arial"/>
              </a:rPr>
              <a:t>OFFSET</a:t>
            </a:r>
            <a:r>
              <a:rPr sz="850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PIVOT</a:t>
            </a:r>
            <a:endParaRPr sz="85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360"/>
              </a:spcBef>
            </a:pPr>
            <a:r>
              <a:rPr sz="850" spc="-40" dirty="0">
                <a:solidFill>
                  <a:srgbClr val="221F1F"/>
                </a:solidFill>
                <a:latin typeface="Arial"/>
                <a:cs typeface="Arial"/>
              </a:rPr>
              <a:t>INTERMEDIATE</a:t>
            </a:r>
            <a:r>
              <a:rPr sz="850" spc="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PIVOT</a:t>
            </a:r>
            <a:endParaRPr sz="85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40"/>
              </a:spcBef>
              <a:tabLst>
                <a:tab pos="623570" algn="l"/>
              </a:tabLst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ADD </a:t>
            </a:r>
            <a:r>
              <a:rPr sz="85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PER</a:t>
            </a:r>
            <a:r>
              <a:rPr sz="850"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DOOR</a:t>
            </a:r>
            <a:endParaRPr sz="850">
              <a:latin typeface="Arial"/>
              <a:cs typeface="Arial"/>
            </a:endParaRPr>
          </a:p>
          <a:p>
            <a:pPr marL="24765" marR="616585">
              <a:lnSpc>
                <a:spcPts val="1450"/>
              </a:lnSpc>
              <a:spcBef>
                <a:spcPts val="10"/>
              </a:spcBef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BUTT</a:t>
            </a:r>
            <a:r>
              <a:rPr sz="850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HINGE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1-</a:t>
            </a: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1/2"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PR </a:t>
            </a:r>
            <a:r>
              <a:rPr sz="850" spc="-30" dirty="0">
                <a:solidFill>
                  <a:srgbClr val="221F1F"/>
                </a:solidFill>
                <a:latin typeface="Arial"/>
                <a:cs typeface="Arial"/>
              </a:rPr>
              <a:t>CENTER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 HUNG</a:t>
            </a:r>
            <a:endParaRPr sz="85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450"/>
              </a:spcBef>
            </a:pP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CONCEALED</a:t>
            </a:r>
            <a:r>
              <a:rPr sz="850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CONTINUOUS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HINGE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91911" y="4148328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1891"/>
                </a:moveTo>
                <a:lnTo>
                  <a:pt x="151891" y="151891"/>
                </a:lnTo>
                <a:lnTo>
                  <a:pt x="151891" y="0"/>
                </a:lnTo>
                <a:lnTo>
                  <a:pt x="0" y="0"/>
                </a:lnTo>
                <a:lnTo>
                  <a:pt x="0" y="151891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91911" y="439826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1891"/>
                </a:moveTo>
                <a:lnTo>
                  <a:pt x="151891" y="151891"/>
                </a:lnTo>
                <a:lnTo>
                  <a:pt x="151891" y="0"/>
                </a:lnTo>
                <a:lnTo>
                  <a:pt x="0" y="0"/>
                </a:lnTo>
                <a:lnTo>
                  <a:pt x="0" y="151891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91911" y="4648149"/>
            <a:ext cx="152400" cy="523875"/>
          </a:xfrm>
          <a:custGeom>
            <a:avLst/>
            <a:gdLst/>
            <a:ahLst/>
            <a:cxnLst/>
            <a:rect l="l" t="t" r="r" b="b"/>
            <a:pathLst>
              <a:path w="152400" h="523875">
                <a:moveTo>
                  <a:pt x="0" y="151815"/>
                </a:moveTo>
                <a:lnTo>
                  <a:pt x="151891" y="151815"/>
                </a:lnTo>
                <a:lnTo>
                  <a:pt x="151891" y="0"/>
                </a:lnTo>
                <a:lnTo>
                  <a:pt x="0" y="0"/>
                </a:lnTo>
                <a:lnTo>
                  <a:pt x="0" y="151815"/>
                </a:lnTo>
                <a:close/>
              </a:path>
              <a:path w="152400" h="523875">
                <a:moveTo>
                  <a:pt x="0" y="337743"/>
                </a:moveTo>
                <a:lnTo>
                  <a:pt x="151891" y="337743"/>
                </a:lnTo>
                <a:lnTo>
                  <a:pt x="151891" y="185927"/>
                </a:lnTo>
                <a:lnTo>
                  <a:pt x="0" y="185927"/>
                </a:lnTo>
                <a:lnTo>
                  <a:pt x="0" y="337743"/>
                </a:lnTo>
                <a:close/>
              </a:path>
              <a:path w="152400" h="523875">
                <a:moveTo>
                  <a:pt x="0" y="523671"/>
                </a:moveTo>
                <a:lnTo>
                  <a:pt x="151891" y="523671"/>
                </a:lnTo>
                <a:lnTo>
                  <a:pt x="151891" y="371856"/>
                </a:lnTo>
                <a:lnTo>
                  <a:pt x="0" y="371856"/>
                </a:lnTo>
                <a:lnTo>
                  <a:pt x="0" y="523671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448944" y="3842130"/>
          <a:ext cx="2971799" cy="2466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9550">
                <a:tc gridSpan="5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DOOR</a:t>
                      </a: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OPENING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2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2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HAND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2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MK#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WIDTH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HEIGHT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/>
          <p:nvPr/>
        </p:nvSpPr>
        <p:spPr>
          <a:xfrm>
            <a:off x="1375028" y="6339077"/>
            <a:ext cx="106680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DOOR</a:t>
            </a:r>
            <a:r>
              <a:rPr sz="8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SWING</a:t>
            </a:r>
            <a:r>
              <a:rPr sz="800" b="1" spc="-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b="1" spc="-20" dirty="0">
                <a:solidFill>
                  <a:srgbClr val="221F1F"/>
                </a:solidFill>
                <a:latin typeface="Arial"/>
                <a:cs typeface="Arial"/>
              </a:rPr>
              <a:t>CHART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25088" y="7033747"/>
            <a:ext cx="937894" cy="55626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DOOR</a:t>
            </a:r>
            <a:r>
              <a:rPr sz="8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GLAZING</a:t>
            </a:r>
            <a:endParaRPr sz="8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395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1/4"</a:t>
            </a:r>
            <a:endParaRPr sz="8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409"/>
              </a:spcBef>
              <a:tabLst>
                <a:tab pos="692150" algn="l"/>
              </a:tabLst>
            </a:pP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1"</a:t>
            </a: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	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9/16”</a:t>
            </a:r>
            <a:endParaRPr sz="8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46932" y="7248194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1" y="152349"/>
                </a:lnTo>
                <a:lnTo>
                  <a:pt x="151891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690"/>
                </a:moveTo>
                <a:lnTo>
                  <a:pt x="151891" y="340690"/>
                </a:lnTo>
                <a:lnTo>
                  <a:pt x="151891" y="188341"/>
                </a:lnTo>
                <a:lnTo>
                  <a:pt x="0" y="188341"/>
                </a:lnTo>
                <a:lnTo>
                  <a:pt x="0" y="340690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5007864" y="230124"/>
            <a:ext cx="1684020" cy="645160"/>
            <a:chOff x="5007864" y="230124"/>
            <a:chExt cx="1684020" cy="645160"/>
          </a:xfrm>
        </p:grpSpPr>
        <p:sp>
          <p:nvSpPr>
            <p:cNvPr id="26" name="object 26"/>
            <p:cNvSpPr/>
            <p:nvPr/>
          </p:nvSpPr>
          <p:spPr>
            <a:xfrm>
              <a:off x="5007864" y="726947"/>
              <a:ext cx="198120" cy="2540"/>
            </a:xfrm>
            <a:custGeom>
              <a:avLst/>
              <a:gdLst/>
              <a:ahLst/>
              <a:cxnLst/>
              <a:rect l="l" t="t" r="r" b="b"/>
              <a:pathLst>
                <a:path w="198120" h="2540">
                  <a:moveTo>
                    <a:pt x="254" y="0"/>
                  </a:moveTo>
                  <a:lnTo>
                    <a:pt x="0" y="1651"/>
                  </a:lnTo>
                  <a:lnTo>
                    <a:pt x="0" y="2286"/>
                  </a:lnTo>
                  <a:lnTo>
                    <a:pt x="254" y="0"/>
                  </a:lnTo>
                  <a:close/>
                </a:path>
                <a:path w="198120" h="2540">
                  <a:moveTo>
                    <a:pt x="197993" y="0"/>
                  </a:moveTo>
                  <a:lnTo>
                    <a:pt x="197612" y="2540"/>
                  </a:lnTo>
                  <a:lnTo>
                    <a:pt x="197866" y="1524"/>
                  </a:lnTo>
                  <a:lnTo>
                    <a:pt x="197866" y="2286"/>
                  </a:lnTo>
                  <a:lnTo>
                    <a:pt x="197993" y="0"/>
                  </a:lnTo>
                  <a:close/>
                </a:path>
              </a:pathLst>
            </a:custGeom>
            <a:solidFill>
              <a:srgbClr val="164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15484" y="230124"/>
              <a:ext cx="1676400" cy="644651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5373751" y="5246349"/>
            <a:ext cx="1409065" cy="55626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TOP</a:t>
            </a: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00" b="1" spc="-20" dirty="0">
                <a:solidFill>
                  <a:srgbClr val="221F1F"/>
                </a:solidFill>
                <a:latin typeface="Arial"/>
                <a:cs typeface="Arial"/>
              </a:rPr>
              <a:t>RAIL</a:t>
            </a:r>
            <a:endParaRPr sz="8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39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STANDARD</a:t>
            </a:r>
            <a:endParaRPr sz="8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409"/>
              </a:spcBef>
              <a:tabLst>
                <a:tab pos="1395730" algn="l"/>
              </a:tabLst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OTHER </a:t>
            </a:r>
            <a:r>
              <a:rPr sz="850" u="sng" dirty="0">
                <a:solidFill>
                  <a:srgbClr val="221F1F"/>
                </a:solidFill>
                <a:uFill>
                  <a:solidFill>
                    <a:srgbClr val="211E1F"/>
                  </a:solidFill>
                </a:uFill>
                <a:latin typeface="Arial"/>
                <a:cs typeface="Arial"/>
              </a:rPr>
              <a:t>	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394959" y="5461990"/>
            <a:ext cx="152400" cy="339725"/>
          </a:xfrm>
          <a:custGeom>
            <a:avLst/>
            <a:gdLst/>
            <a:ahLst/>
            <a:cxnLst/>
            <a:rect l="l" t="t" r="r" b="b"/>
            <a:pathLst>
              <a:path w="152400" h="339725">
                <a:moveTo>
                  <a:pt x="0" y="151663"/>
                </a:moveTo>
                <a:lnTo>
                  <a:pt x="151891" y="151663"/>
                </a:lnTo>
                <a:lnTo>
                  <a:pt x="151891" y="0"/>
                </a:lnTo>
                <a:lnTo>
                  <a:pt x="0" y="0"/>
                </a:lnTo>
                <a:lnTo>
                  <a:pt x="0" y="151663"/>
                </a:lnTo>
                <a:close/>
              </a:path>
              <a:path w="152400" h="339725">
                <a:moveTo>
                  <a:pt x="0" y="339242"/>
                </a:moveTo>
                <a:lnTo>
                  <a:pt x="151891" y="339242"/>
                </a:lnTo>
                <a:lnTo>
                  <a:pt x="151891" y="187579"/>
                </a:lnTo>
                <a:lnTo>
                  <a:pt x="0" y="187579"/>
                </a:lnTo>
                <a:lnTo>
                  <a:pt x="0" y="339242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396610" y="5891142"/>
            <a:ext cx="775970" cy="5568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R="58419" algn="r">
              <a:lnSpc>
                <a:spcPct val="100000"/>
              </a:lnSpc>
              <a:spcBef>
                <a:spcPts val="480"/>
              </a:spcBef>
            </a:pPr>
            <a:r>
              <a:rPr sz="800" b="1" dirty="0">
                <a:solidFill>
                  <a:srgbClr val="221F1F"/>
                </a:solidFill>
                <a:latin typeface="Arial"/>
                <a:cs typeface="Arial"/>
              </a:rPr>
              <a:t>BOTTOM</a:t>
            </a:r>
            <a:r>
              <a:rPr sz="800" b="1" spc="-20" dirty="0">
                <a:solidFill>
                  <a:srgbClr val="221F1F"/>
                </a:solidFill>
                <a:latin typeface="Arial"/>
                <a:cs typeface="Arial"/>
              </a:rPr>
              <a:t> RAIL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9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STANDARD</a:t>
            </a:r>
            <a:endParaRPr sz="850">
              <a:latin typeface="Arial"/>
              <a:cs typeface="Arial"/>
            </a:endParaRPr>
          </a:p>
          <a:p>
            <a:pPr marL="200025">
              <a:lnSpc>
                <a:spcPct val="100000"/>
              </a:lnSpc>
              <a:spcBef>
                <a:spcPts val="409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A.D.A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 (10")</a:t>
            </a:r>
            <a:endParaRPr sz="8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394959" y="6106680"/>
            <a:ext cx="152400" cy="339725"/>
          </a:xfrm>
          <a:custGeom>
            <a:avLst/>
            <a:gdLst/>
            <a:ahLst/>
            <a:cxnLst/>
            <a:rect l="l" t="t" r="r" b="b"/>
            <a:pathLst>
              <a:path w="152400" h="339725">
                <a:moveTo>
                  <a:pt x="0" y="152514"/>
                </a:moveTo>
                <a:lnTo>
                  <a:pt x="151891" y="152514"/>
                </a:lnTo>
                <a:lnTo>
                  <a:pt x="151891" y="0"/>
                </a:lnTo>
                <a:lnTo>
                  <a:pt x="0" y="0"/>
                </a:lnTo>
                <a:lnTo>
                  <a:pt x="0" y="152514"/>
                </a:lnTo>
                <a:close/>
              </a:path>
              <a:path w="152400" h="339725">
                <a:moveTo>
                  <a:pt x="0" y="339331"/>
                </a:moveTo>
                <a:lnTo>
                  <a:pt x="151891" y="339331"/>
                </a:lnTo>
                <a:lnTo>
                  <a:pt x="151891" y="186816"/>
                </a:lnTo>
                <a:lnTo>
                  <a:pt x="0" y="186816"/>
                </a:lnTo>
                <a:lnTo>
                  <a:pt x="0" y="339331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625722" y="3796716"/>
            <a:ext cx="1251585" cy="7092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FINISHES</a:t>
            </a:r>
            <a:endParaRPr sz="8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spcBef>
                <a:spcPts val="265"/>
              </a:spcBef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BLK/BRZ</a:t>
            </a:r>
            <a:r>
              <a:rPr sz="850" spc="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ANODIZED</a:t>
            </a:r>
            <a:endParaRPr sz="850">
              <a:latin typeface="Arial"/>
              <a:cs typeface="Arial"/>
            </a:endParaRPr>
          </a:p>
          <a:p>
            <a:pPr marL="208915" marR="46355" indent="13335">
              <a:lnSpc>
                <a:spcPts val="1450"/>
              </a:lnSpc>
              <a:spcBef>
                <a:spcPts val="90"/>
              </a:spcBef>
            </a:pP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CLEAR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 ANODIZED POWDER</a:t>
            </a:r>
            <a:r>
              <a:rPr sz="850" spc="-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COATING</a:t>
            </a:r>
            <a:endParaRPr sz="8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847972" y="4667377"/>
            <a:ext cx="666115" cy="7620"/>
          </a:xfrm>
          <a:custGeom>
            <a:avLst/>
            <a:gdLst/>
            <a:ahLst/>
            <a:cxnLst/>
            <a:rect l="l" t="t" r="r" b="b"/>
            <a:pathLst>
              <a:path w="666114" h="7620">
                <a:moveTo>
                  <a:pt x="665988" y="0"/>
                </a:moveTo>
                <a:lnTo>
                  <a:pt x="0" y="0"/>
                </a:lnTo>
                <a:lnTo>
                  <a:pt x="0" y="7620"/>
                </a:lnTo>
                <a:lnTo>
                  <a:pt x="665988" y="7620"/>
                </a:lnTo>
                <a:lnTo>
                  <a:pt x="665988" y="0"/>
                </a:lnTo>
                <a:close/>
              </a:path>
            </a:pathLst>
          </a:custGeom>
          <a:solidFill>
            <a:srgbClr val="21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43884" y="3995915"/>
            <a:ext cx="152400" cy="527685"/>
          </a:xfrm>
          <a:custGeom>
            <a:avLst/>
            <a:gdLst/>
            <a:ahLst/>
            <a:cxnLst/>
            <a:rect l="l" t="t" r="r" b="b"/>
            <a:pathLst>
              <a:path w="152400" h="527685">
                <a:moveTo>
                  <a:pt x="0" y="151777"/>
                </a:moveTo>
                <a:lnTo>
                  <a:pt x="151891" y="151777"/>
                </a:lnTo>
                <a:lnTo>
                  <a:pt x="151891" y="0"/>
                </a:lnTo>
                <a:lnTo>
                  <a:pt x="0" y="0"/>
                </a:lnTo>
                <a:lnTo>
                  <a:pt x="0" y="151777"/>
                </a:lnTo>
                <a:close/>
              </a:path>
              <a:path w="152400" h="527685">
                <a:moveTo>
                  <a:pt x="0" y="527189"/>
                </a:moveTo>
                <a:lnTo>
                  <a:pt x="151891" y="527189"/>
                </a:lnTo>
                <a:lnTo>
                  <a:pt x="151891" y="375412"/>
                </a:lnTo>
                <a:lnTo>
                  <a:pt x="0" y="375412"/>
                </a:lnTo>
                <a:lnTo>
                  <a:pt x="0" y="527189"/>
                </a:lnTo>
                <a:close/>
              </a:path>
              <a:path w="152400" h="527685">
                <a:moveTo>
                  <a:pt x="0" y="339483"/>
                </a:moveTo>
                <a:lnTo>
                  <a:pt x="151891" y="339483"/>
                </a:lnTo>
                <a:lnTo>
                  <a:pt x="151891" y="187706"/>
                </a:lnTo>
                <a:lnTo>
                  <a:pt x="0" y="187706"/>
                </a:lnTo>
                <a:lnTo>
                  <a:pt x="0" y="339483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625088" y="4944112"/>
            <a:ext cx="763270" cy="6686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STILE</a:t>
            </a:r>
            <a:endParaRPr sz="800">
              <a:latin typeface="Arial"/>
              <a:cs typeface="Arial"/>
            </a:endParaRPr>
          </a:p>
          <a:p>
            <a:pPr marL="266700" marR="5080">
              <a:lnSpc>
                <a:spcPts val="1260"/>
              </a:lnSpc>
              <a:spcBef>
                <a:spcPts val="45"/>
              </a:spcBef>
            </a:pP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NARROW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MEDIUM</a:t>
            </a:r>
            <a:endParaRPr sz="85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  <a:spcBef>
                <a:spcPts val="325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WIDE</a:t>
            </a:r>
            <a:endParaRPr sz="8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01666" y="5066843"/>
            <a:ext cx="375920" cy="56705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(2-1/8")</a:t>
            </a:r>
            <a:endParaRPr sz="8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(3-3/4")</a:t>
            </a:r>
            <a:endParaRPr sz="850">
              <a:latin typeface="Arial"/>
              <a:cs typeface="Arial"/>
            </a:endParaRPr>
          </a:p>
          <a:p>
            <a:pPr marR="49530" algn="ctr">
              <a:lnSpc>
                <a:spcPct val="100000"/>
              </a:lnSpc>
              <a:spcBef>
                <a:spcPts val="409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(5")</a:t>
            </a:r>
            <a:endParaRPr sz="8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643884" y="5135854"/>
            <a:ext cx="152400" cy="530225"/>
          </a:xfrm>
          <a:custGeom>
            <a:avLst/>
            <a:gdLst/>
            <a:ahLst/>
            <a:cxnLst/>
            <a:rect l="l" t="t" r="r" b="b"/>
            <a:pathLst>
              <a:path w="152400" h="530225">
                <a:moveTo>
                  <a:pt x="0" y="152298"/>
                </a:moveTo>
                <a:lnTo>
                  <a:pt x="151891" y="152298"/>
                </a:lnTo>
                <a:lnTo>
                  <a:pt x="151891" y="0"/>
                </a:lnTo>
                <a:lnTo>
                  <a:pt x="0" y="0"/>
                </a:lnTo>
                <a:lnTo>
                  <a:pt x="0" y="152298"/>
                </a:lnTo>
                <a:close/>
              </a:path>
              <a:path w="152400" h="530225">
                <a:moveTo>
                  <a:pt x="0" y="529996"/>
                </a:moveTo>
                <a:lnTo>
                  <a:pt x="151891" y="529996"/>
                </a:lnTo>
                <a:lnTo>
                  <a:pt x="151891" y="377698"/>
                </a:lnTo>
                <a:lnTo>
                  <a:pt x="0" y="377698"/>
                </a:lnTo>
                <a:lnTo>
                  <a:pt x="0" y="529996"/>
                </a:lnTo>
                <a:close/>
              </a:path>
              <a:path w="152400" h="530225">
                <a:moveTo>
                  <a:pt x="0" y="341147"/>
                </a:moveTo>
                <a:lnTo>
                  <a:pt x="151891" y="341147"/>
                </a:lnTo>
                <a:lnTo>
                  <a:pt x="151891" y="188849"/>
                </a:lnTo>
                <a:lnTo>
                  <a:pt x="0" y="188849"/>
                </a:lnTo>
                <a:lnTo>
                  <a:pt x="0" y="341147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583048" y="7049567"/>
            <a:ext cx="944880" cy="5251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800" b="1" spc="-20" dirty="0">
                <a:solidFill>
                  <a:srgbClr val="221F1F"/>
                </a:solidFill>
                <a:latin typeface="Arial"/>
                <a:cs typeface="Arial"/>
              </a:rPr>
              <a:t>LOCK</a:t>
            </a:r>
            <a:endParaRPr sz="8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265"/>
              </a:spcBef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3</a:t>
            </a: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POINT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LOCK</a:t>
            </a:r>
            <a:endParaRPr sz="8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420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FLUSH</a:t>
            </a:r>
            <a:r>
              <a:rPr sz="850" spc="-3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BOLT</a:t>
            </a:r>
            <a:endParaRPr sz="85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05528" y="7248194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1" y="152349"/>
                </a:lnTo>
                <a:lnTo>
                  <a:pt x="151891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690"/>
                </a:moveTo>
                <a:lnTo>
                  <a:pt x="151891" y="340690"/>
                </a:lnTo>
                <a:lnTo>
                  <a:pt x="151891" y="188341"/>
                </a:lnTo>
                <a:lnTo>
                  <a:pt x="0" y="188341"/>
                </a:lnTo>
                <a:lnTo>
                  <a:pt x="0" y="340690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625088" y="7687742"/>
            <a:ext cx="513715" cy="5251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HANDLE</a:t>
            </a:r>
            <a:endParaRPr sz="8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265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PUSH</a:t>
            </a:r>
            <a:endParaRPr sz="8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420"/>
              </a:spcBef>
            </a:pP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PULL</a:t>
            </a:r>
            <a:endParaRPr sz="8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646932" y="7886674"/>
            <a:ext cx="152400" cy="339725"/>
          </a:xfrm>
          <a:custGeom>
            <a:avLst/>
            <a:gdLst/>
            <a:ahLst/>
            <a:cxnLst/>
            <a:rect l="l" t="t" r="r" b="b"/>
            <a:pathLst>
              <a:path w="152400" h="339725">
                <a:moveTo>
                  <a:pt x="0" y="151663"/>
                </a:moveTo>
                <a:lnTo>
                  <a:pt x="151891" y="151663"/>
                </a:lnTo>
                <a:lnTo>
                  <a:pt x="151891" y="0"/>
                </a:lnTo>
                <a:lnTo>
                  <a:pt x="0" y="0"/>
                </a:lnTo>
                <a:lnTo>
                  <a:pt x="0" y="151663"/>
                </a:lnTo>
                <a:close/>
              </a:path>
              <a:path w="152400" h="339725">
                <a:moveTo>
                  <a:pt x="0" y="339242"/>
                </a:moveTo>
                <a:lnTo>
                  <a:pt x="151891" y="339242"/>
                </a:lnTo>
                <a:lnTo>
                  <a:pt x="151891" y="187578"/>
                </a:lnTo>
                <a:lnTo>
                  <a:pt x="0" y="187578"/>
                </a:lnTo>
                <a:lnTo>
                  <a:pt x="0" y="339242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625088" y="5793784"/>
            <a:ext cx="1259205" cy="11696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800" b="1" spc="-10" dirty="0">
                <a:solidFill>
                  <a:srgbClr val="221F1F"/>
                </a:solidFill>
                <a:latin typeface="Arial"/>
                <a:cs typeface="Arial"/>
              </a:rPr>
              <a:t>HARDWARE</a:t>
            </a:r>
            <a:endParaRPr sz="8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260"/>
              </a:spcBef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CVR</a:t>
            </a:r>
            <a:r>
              <a:rPr sz="850" spc="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PANIC</a:t>
            </a:r>
            <a:endParaRPr sz="8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425"/>
              </a:spcBef>
            </a:pP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RIM</a:t>
            </a:r>
            <a:r>
              <a:rPr sz="850" spc="10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PANIC</a:t>
            </a:r>
            <a:endParaRPr sz="850">
              <a:latin typeface="Arial"/>
              <a:cs typeface="Arial"/>
            </a:endParaRPr>
          </a:p>
          <a:p>
            <a:pPr marL="222885" marR="27305">
              <a:lnSpc>
                <a:spcPct val="116500"/>
              </a:lnSpc>
              <a:spcBef>
                <a:spcPts val="26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SURFACE MOUNTED</a:t>
            </a:r>
            <a:r>
              <a:rPr sz="850" spc="-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21F1F"/>
                </a:solidFill>
                <a:latin typeface="Arial"/>
                <a:cs typeface="Arial"/>
              </a:rPr>
              <a:t>CLOSER</a:t>
            </a:r>
            <a:endParaRPr sz="850">
              <a:latin typeface="Arial"/>
              <a:cs typeface="Arial"/>
            </a:endParaRPr>
          </a:p>
          <a:p>
            <a:pPr marL="222885" marR="5080">
              <a:lnSpc>
                <a:spcPct val="100000"/>
              </a:lnSpc>
              <a:spcBef>
                <a:spcPts val="39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CONCEALED </a:t>
            </a:r>
            <a:r>
              <a:rPr sz="850" spc="-35" dirty="0">
                <a:solidFill>
                  <a:srgbClr val="221F1F"/>
                </a:solidFill>
                <a:latin typeface="Arial"/>
                <a:cs typeface="Arial"/>
              </a:rPr>
              <a:t>OVERHEAD</a:t>
            </a:r>
            <a:r>
              <a:rPr sz="850" spc="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45" dirty="0">
                <a:solidFill>
                  <a:srgbClr val="221F1F"/>
                </a:solidFill>
                <a:latin typeface="Arial"/>
                <a:cs typeface="Arial"/>
              </a:rPr>
              <a:t>CLOSER</a:t>
            </a:r>
            <a:endParaRPr sz="85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646932" y="5992418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1" y="152349"/>
                </a:lnTo>
                <a:lnTo>
                  <a:pt x="151891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690"/>
                </a:moveTo>
                <a:lnTo>
                  <a:pt x="151891" y="340690"/>
                </a:lnTo>
                <a:lnTo>
                  <a:pt x="151891" y="188341"/>
                </a:lnTo>
                <a:lnTo>
                  <a:pt x="0" y="188341"/>
                </a:lnTo>
                <a:lnTo>
                  <a:pt x="0" y="340690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46932" y="643280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1891"/>
                </a:moveTo>
                <a:lnTo>
                  <a:pt x="151891" y="151891"/>
                </a:lnTo>
                <a:lnTo>
                  <a:pt x="151891" y="0"/>
                </a:lnTo>
                <a:lnTo>
                  <a:pt x="0" y="0"/>
                </a:lnTo>
                <a:lnTo>
                  <a:pt x="0" y="151891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46932" y="676046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1892"/>
                </a:moveTo>
                <a:lnTo>
                  <a:pt x="151891" y="151892"/>
                </a:lnTo>
                <a:lnTo>
                  <a:pt x="151891" y="0"/>
                </a:lnTo>
                <a:lnTo>
                  <a:pt x="0" y="0"/>
                </a:lnTo>
                <a:lnTo>
                  <a:pt x="0" y="151892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7868" y="8714231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2" y="152349"/>
                </a:lnTo>
                <a:lnTo>
                  <a:pt x="151892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779"/>
                </a:moveTo>
                <a:lnTo>
                  <a:pt x="151892" y="340779"/>
                </a:lnTo>
                <a:lnTo>
                  <a:pt x="151892" y="188429"/>
                </a:lnTo>
                <a:lnTo>
                  <a:pt x="0" y="188429"/>
                </a:lnTo>
                <a:lnTo>
                  <a:pt x="0" y="340779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63624" y="8714231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2" y="152349"/>
                </a:lnTo>
                <a:lnTo>
                  <a:pt x="151892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779"/>
                </a:moveTo>
                <a:lnTo>
                  <a:pt x="151892" y="340779"/>
                </a:lnTo>
                <a:lnTo>
                  <a:pt x="151892" y="188429"/>
                </a:lnTo>
                <a:lnTo>
                  <a:pt x="0" y="188429"/>
                </a:lnTo>
                <a:lnTo>
                  <a:pt x="0" y="340779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31948" y="8714231"/>
            <a:ext cx="152400" cy="537845"/>
          </a:xfrm>
          <a:custGeom>
            <a:avLst/>
            <a:gdLst/>
            <a:ahLst/>
            <a:cxnLst/>
            <a:rect l="l" t="t" r="r" b="b"/>
            <a:pathLst>
              <a:path w="152400" h="537845">
                <a:moveTo>
                  <a:pt x="0" y="152107"/>
                </a:moveTo>
                <a:lnTo>
                  <a:pt x="151892" y="152107"/>
                </a:lnTo>
                <a:lnTo>
                  <a:pt x="151892" y="0"/>
                </a:lnTo>
                <a:lnTo>
                  <a:pt x="0" y="0"/>
                </a:lnTo>
                <a:lnTo>
                  <a:pt x="0" y="152107"/>
                </a:lnTo>
                <a:close/>
              </a:path>
              <a:path w="152400" h="537845">
                <a:moveTo>
                  <a:pt x="0" y="340245"/>
                </a:moveTo>
                <a:lnTo>
                  <a:pt x="151892" y="340245"/>
                </a:lnTo>
                <a:lnTo>
                  <a:pt x="151892" y="188137"/>
                </a:lnTo>
                <a:lnTo>
                  <a:pt x="0" y="188137"/>
                </a:lnTo>
                <a:lnTo>
                  <a:pt x="0" y="340245"/>
                </a:lnTo>
                <a:close/>
              </a:path>
              <a:path w="152400" h="537845">
                <a:moveTo>
                  <a:pt x="0" y="537743"/>
                </a:moveTo>
                <a:lnTo>
                  <a:pt x="151892" y="537743"/>
                </a:lnTo>
                <a:lnTo>
                  <a:pt x="151892" y="385635"/>
                </a:lnTo>
                <a:lnTo>
                  <a:pt x="0" y="385635"/>
                </a:lnTo>
                <a:lnTo>
                  <a:pt x="0" y="537743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54067" y="8714231"/>
            <a:ext cx="152400" cy="340995"/>
          </a:xfrm>
          <a:custGeom>
            <a:avLst/>
            <a:gdLst/>
            <a:ahLst/>
            <a:cxnLst/>
            <a:rect l="l" t="t" r="r" b="b"/>
            <a:pathLst>
              <a:path w="152400" h="340995">
                <a:moveTo>
                  <a:pt x="0" y="152349"/>
                </a:moveTo>
                <a:lnTo>
                  <a:pt x="151891" y="152349"/>
                </a:lnTo>
                <a:lnTo>
                  <a:pt x="151891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  <a:path w="152400" h="340995">
                <a:moveTo>
                  <a:pt x="0" y="340779"/>
                </a:moveTo>
                <a:lnTo>
                  <a:pt x="151891" y="340779"/>
                </a:lnTo>
                <a:lnTo>
                  <a:pt x="151891" y="188429"/>
                </a:lnTo>
                <a:lnTo>
                  <a:pt x="0" y="188429"/>
                </a:lnTo>
                <a:lnTo>
                  <a:pt x="0" y="340779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429768" y="8512068"/>
          <a:ext cx="5297167" cy="782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0180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sz="800" b="1" spc="-1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PROFILE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sz="800" b="1" spc="-2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944"/>
                        </a:lnSpc>
                      </a:pPr>
                      <a:r>
                        <a:rPr sz="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TRANSOM</a:t>
                      </a:r>
                      <a:r>
                        <a:rPr sz="800" b="1" spc="3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264795">
                        <a:lnSpc>
                          <a:spcPts val="890"/>
                        </a:lnSpc>
                      </a:pPr>
                      <a:r>
                        <a:rPr sz="800" b="1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THRESHOLD</a:t>
                      </a:r>
                      <a:r>
                        <a:rPr sz="800" b="1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OPTIONS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675"/>
                        </a:spcBef>
                        <a:tabLst>
                          <a:tab pos="1165860" algn="l"/>
                        </a:tabLst>
                      </a:pPr>
                      <a:r>
                        <a:rPr sz="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sz="8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(1/2")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640"/>
                        </a:spcBef>
                        <a:tabLst>
                          <a:tab pos="805815" algn="l"/>
                        </a:tabLst>
                      </a:pP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5"HP </a:t>
                      </a:r>
                      <a:r>
                        <a:rPr sz="85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11E1F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1-</a:t>
                      </a: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3/4"</a:t>
                      </a:r>
                      <a:r>
                        <a:rPr sz="850" spc="7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850" spc="6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4-</a:t>
                      </a:r>
                      <a:r>
                        <a:rPr sz="850" spc="-2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1/2"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4450" marB="0"/>
                </a:tc>
                <a:tc>
                  <a:txBody>
                    <a:bodyPr/>
                    <a:lstStyle/>
                    <a:p>
                      <a:pPr marL="3422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-5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FRAME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4925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80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2704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marL="249554">
                        <a:lnSpc>
                          <a:spcPts val="969"/>
                        </a:lnSpc>
                        <a:spcBef>
                          <a:spcPts val="590"/>
                        </a:spcBef>
                      </a:pP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2"</a:t>
                      </a:r>
                      <a:r>
                        <a:rPr sz="850" spc="6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850" spc="5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4-</a:t>
                      </a:r>
                      <a:r>
                        <a:rPr sz="850" spc="-2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1/2"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493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850" spc="-4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FRAME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55879" marB="0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850" spc="-4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TRANSOM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45">
                <a:tc>
                  <a:txBody>
                    <a:bodyPr/>
                    <a:lstStyle/>
                    <a:p>
                      <a:pPr marL="282575">
                        <a:lnSpc>
                          <a:spcPts val="835"/>
                        </a:lnSpc>
                        <a:spcBef>
                          <a:spcPts val="700"/>
                        </a:spcBef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THERMAL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9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ts val="930"/>
                        </a:lnSpc>
                        <a:spcBef>
                          <a:spcPts val="605"/>
                        </a:spcBef>
                        <a:tabLst>
                          <a:tab pos="1814195" algn="l"/>
                        </a:tabLst>
                      </a:pPr>
                      <a:r>
                        <a:rPr sz="85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CUSTOM HEIGHT</a:t>
                      </a:r>
                      <a:r>
                        <a:rPr sz="850" spc="-1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11E1F"/>
                            </a:solidFill>
                          </a:uFill>
                          <a:latin typeface="Arial"/>
                          <a:cs typeface="Arial"/>
                        </a:rPr>
                        <a:t>	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68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4403852" y="7891729"/>
            <a:ext cx="93662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10" dirty="0">
                <a:solidFill>
                  <a:srgbClr val="221F1F"/>
                </a:solidFill>
                <a:latin typeface="Arial"/>
                <a:cs typeface="Arial"/>
              </a:rPr>
              <a:t>LADDER</a:t>
            </a: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1F1F"/>
                </a:solidFill>
                <a:latin typeface="Arial"/>
                <a:cs typeface="Arial"/>
              </a:rPr>
              <a:t>PULL</a:t>
            </a:r>
            <a:r>
              <a:rPr sz="850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21F1F"/>
                </a:solidFill>
                <a:latin typeface="Arial"/>
                <a:cs typeface="Arial"/>
              </a:rPr>
              <a:t>48"</a:t>
            </a:r>
            <a:endParaRPr sz="85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224528" y="78867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1892"/>
                </a:moveTo>
                <a:lnTo>
                  <a:pt x="151891" y="151892"/>
                </a:lnTo>
                <a:lnTo>
                  <a:pt x="151891" y="0"/>
                </a:lnTo>
                <a:lnTo>
                  <a:pt x="0" y="0"/>
                </a:lnTo>
                <a:lnTo>
                  <a:pt x="0" y="151892"/>
                </a:lnTo>
                <a:close/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66032" y="7447788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152400" y="152399"/>
                </a:lnTo>
                <a:lnTo>
                  <a:pt x="152400" y="0"/>
                </a:lnTo>
                <a:lnTo>
                  <a:pt x="0" y="0"/>
                </a:lnTo>
                <a:lnTo>
                  <a:pt x="0" y="15239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7868" y="9134856"/>
            <a:ext cx="152400" cy="151130"/>
          </a:xfrm>
          <a:custGeom>
            <a:avLst/>
            <a:gdLst/>
            <a:ahLst/>
            <a:cxnLst/>
            <a:rect l="l" t="t" r="r" b="b"/>
            <a:pathLst>
              <a:path w="152400" h="151129">
                <a:moveTo>
                  <a:pt x="0" y="150876"/>
                </a:moveTo>
                <a:lnTo>
                  <a:pt x="152400" y="150876"/>
                </a:lnTo>
                <a:lnTo>
                  <a:pt x="152400" y="0"/>
                </a:lnTo>
                <a:lnTo>
                  <a:pt x="0" y="0"/>
                </a:lnTo>
                <a:lnTo>
                  <a:pt x="0" y="150876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5" name="object 5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78" y="6437599"/>
            <a:ext cx="3070860" cy="2077211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38800" y="6429755"/>
            <a:ext cx="1866900" cy="3112007"/>
          </a:xfrm>
          <a:prstGeom prst="rect">
            <a:avLst/>
          </a:prstGeom>
        </p:spPr>
      </p:pic>
      <p:sp>
        <p:nvSpPr>
          <p:cNvPr id="57" name="object 57"/>
          <p:cNvSpPr txBox="1"/>
          <p:nvPr/>
        </p:nvSpPr>
        <p:spPr>
          <a:xfrm>
            <a:off x="3121431" y="8296554"/>
            <a:ext cx="1562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solidFill>
                  <a:srgbClr val="221F1F"/>
                </a:solidFill>
                <a:latin typeface="Arial"/>
                <a:cs typeface="Arial"/>
              </a:rPr>
              <a:t>LH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44865" y="8302091"/>
            <a:ext cx="6407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059" algn="l"/>
              </a:tabLst>
            </a:pPr>
            <a:r>
              <a:rPr sz="1200" spc="-30" baseline="3472" dirty="0">
                <a:solidFill>
                  <a:srgbClr val="221F1F"/>
                </a:solidFill>
                <a:latin typeface="Arial"/>
                <a:cs typeface="Arial"/>
              </a:rPr>
              <a:t>HRDA</a:t>
            </a:r>
            <a:r>
              <a:rPr sz="1200" baseline="3472" dirty="0">
                <a:solidFill>
                  <a:srgbClr val="221F1F"/>
                </a:solidFill>
                <a:latin typeface="Arial"/>
                <a:cs typeface="Arial"/>
              </a:rPr>
              <a:t>	</a:t>
            </a:r>
            <a:r>
              <a:rPr sz="800" spc="-25" dirty="0">
                <a:solidFill>
                  <a:srgbClr val="221F1F"/>
                </a:solidFill>
                <a:latin typeface="Arial"/>
                <a:cs typeface="Arial"/>
              </a:rPr>
              <a:t>RH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48778" y="8307120"/>
            <a:ext cx="7359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0215" algn="l"/>
              </a:tabLst>
            </a:pPr>
            <a:r>
              <a:rPr sz="800" spc="-20" dirty="0">
                <a:solidFill>
                  <a:srgbClr val="221F1F"/>
                </a:solidFill>
                <a:latin typeface="Arial"/>
                <a:cs typeface="Arial"/>
              </a:rPr>
              <a:t>HRSI</a:t>
            </a:r>
            <a:r>
              <a:rPr sz="800" dirty="0">
                <a:solidFill>
                  <a:srgbClr val="221F1F"/>
                </a:solidFill>
                <a:latin typeface="Arial"/>
                <a:cs typeface="Arial"/>
              </a:rPr>
              <a:t>	</a:t>
            </a:r>
            <a:r>
              <a:rPr sz="1200" spc="-30" baseline="3472" dirty="0">
                <a:solidFill>
                  <a:srgbClr val="221F1F"/>
                </a:solidFill>
                <a:latin typeface="Arial"/>
                <a:cs typeface="Arial"/>
              </a:rPr>
              <a:t>HLDA</a:t>
            </a:r>
            <a:endParaRPr sz="1200" baseline="3472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0242" y="8307120"/>
            <a:ext cx="25272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solidFill>
                  <a:srgbClr val="221F1F"/>
                </a:solidFill>
                <a:latin typeface="Arial"/>
                <a:cs typeface="Arial"/>
              </a:rPr>
              <a:t>HLSI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00936" y="9348469"/>
            <a:ext cx="8369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(OUTSIDE </a:t>
            </a:r>
            <a:r>
              <a:rPr sz="800" b="1" spc="-10" dirty="0">
                <a:latin typeface="Arial"/>
                <a:cs typeface="Arial"/>
              </a:rPr>
              <a:t>VIEW)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7BEE8C4-9990-BC37-B7C8-19864879DF82}"/>
              </a:ext>
            </a:extLst>
          </p:cNvPr>
          <p:cNvSpPr/>
          <p:nvPr/>
        </p:nvSpPr>
        <p:spPr>
          <a:xfrm>
            <a:off x="4605528" y="7687742"/>
            <a:ext cx="152400" cy="14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F1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274</Words>
  <Application>Microsoft Office PowerPoint</Application>
  <PresentationFormat>Custom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CESAR HERNANDEZ</dc:creator>
  <cp:lastModifiedBy>CESAR HERNANDEZ</cp:lastModifiedBy>
  <cp:revision>2</cp:revision>
  <dcterms:created xsi:type="dcterms:W3CDTF">2023-07-17T21:06:26Z</dcterms:created>
  <dcterms:modified xsi:type="dcterms:W3CDTF">2023-07-17T21:46:45Z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2023-07-17T00:00:00Z</vt:filetime>
  </property>
  <property fmtid="{D5CDD505-2E9C-101B-9397-08002B2CF9AE}" pid="5" name="Producer">
    <vt:lpwstr>Microsoft® PowerPoint® for Microsoft 365</vt:lpwstr>
  </property>
</Properties>
</file>